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75" r:id="rId3"/>
    <p:sldId id="258" r:id="rId4"/>
    <p:sldId id="261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457" autoAdjust="0"/>
  </p:normalViewPr>
  <p:slideViewPr>
    <p:cSldViewPr snapToGrid="0" snapToObjects="1">
      <p:cViewPr varScale="1">
        <p:scale>
          <a:sx n="92" d="100"/>
          <a:sy n="92" d="100"/>
        </p:scale>
        <p:origin x="-10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3" d="100"/>
          <a:sy n="63" d="100"/>
        </p:scale>
        <p:origin x="-292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1BF4D-753B-4ABE-8170-3A90D8827766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93D59-E854-427A-86FF-C5299C3D77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6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Karl Weller SAIC </a:t>
            </a:r>
            <a:r>
              <a:rPr lang="en-US" smtClean="0"/>
              <a:t>– July 21,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93D59-E854-427A-86FF-C5299C3D774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pPr/>
              <a:t>5/26/13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healthesb.com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HealthESB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Architecture and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960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HealthESB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HealthESB</a:t>
            </a:r>
            <a:r>
              <a:rPr lang="en-US" dirty="0" smtClean="0"/>
              <a:t> is a java j2ee based integration engine based on a service bus architecture.  </a:t>
            </a:r>
            <a:r>
              <a:rPr lang="en-US" dirty="0" err="1" smtClean="0"/>
              <a:t>HealthESB</a:t>
            </a:r>
            <a:r>
              <a:rPr lang="en-US" dirty="0" smtClean="0"/>
              <a:t> is developed as </a:t>
            </a:r>
            <a:r>
              <a:rPr lang="en-US" dirty="0" err="1" smtClean="0"/>
              <a:t>opensource</a:t>
            </a:r>
            <a:r>
              <a:rPr lang="en-US" dirty="0" smtClean="0"/>
              <a:t> and is licensed via GNU GPLv2. </a:t>
            </a:r>
            <a:r>
              <a:rPr lang="en-US" dirty="0" err="1" smtClean="0"/>
              <a:t>HelathESB’s</a:t>
            </a:r>
            <a:r>
              <a:rPr lang="en-US" dirty="0" smtClean="0"/>
              <a:t> initial capability was HL7v2 messaging but has grown to support SOAP, Mail, File, SQL and other generic adaptors.  Client interfaces include HL7V3 PIX, PDQ, and CTS.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HealthESB</a:t>
            </a:r>
            <a:r>
              <a:rPr lang="en-US" dirty="0" smtClean="0"/>
              <a:t>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882588"/>
            <a:ext cx="7581901" cy="45264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HealthESB</a:t>
            </a:r>
            <a:r>
              <a:rPr lang="en-US" dirty="0" smtClean="0"/>
              <a:t> platform is currently deployed to multiple sites supporting HL7 based system integration.</a:t>
            </a:r>
          </a:p>
          <a:p>
            <a:r>
              <a:rPr lang="en-US" dirty="0" err="1" smtClean="0"/>
              <a:t>HealthESB</a:t>
            </a:r>
            <a:r>
              <a:rPr lang="en-US" dirty="0" smtClean="0"/>
              <a:t> Supports the following base services:</a:t>
            </a:r>
          </a:p>
          <a:p>
            <a:pPr lvl="1"/>
            <a:r>
              <a:rPr lang="en-US" dirty="0" smtClean="0"/>
              <a:t>1. HL-7 MLLP Server and Client</a:t>
            </a:r>
          </a:p>
          <a:p>
            <a:pPr lvl="1"/>
            <a:r>
              <a:rPr lang="en-US" dirty="0" smtClean="0"/>
              <a:t>2. Generic SOAP Message transport  Server and Client</a:t>
            </a:r>
          </a:p>
          <a:p>
            <a:pPr lvl="1"/>
            <a:r>
              <a:rPr lang="en-US" dirty="0" smtClean="0"/>
              <a:t>3. Prebuilt SOAP clients for HL-7 terminology service (CTS), HL-7 PIX client and UDDI lookups</a:t>
            </a:r>
          </a:p>
          <a:p>
            <a:pPr lvl="1"/>
            <a:r>
              <a:rPr lang="en-US" dirty="0" smtClean="0"/>
              <a:t>4. File based readers and writers</a:t>
            </a:r>
          </a:p>
          <a:p>
            <a:pPr lvl="1"/>
            <a:r>
              <a:rPr lang="en-US" dirty="0" smtClean="0"/>
              <a:t>5. Transformation services including Java (Compiled and interpreted), TCL and </a:t>
            </a:r>
            <a:r>
              <a:rPr lang="en-US" dirty="0" err="1" smtClean="0"/>
              <a:t>Javascript</a:t>
            </a:r>
            <a:endParaRPr lang="en-US" dirty="0" smtClean="0"/>
          </a:p>
          <a:p>
            <a:pPr lvl="1"/>
            <a:r>
              <a:rPr lang="en-US" dirty="0" smtClean="0"/>
              <a:t>6. Alert services providing status and error emails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50"/>
          <p:cNvSpPr>
            <a:spLocks noChangeArrowheads="1"/>
          </p:cNvSpPr>
          <p:nvPr/>
        </p:nvSpPr>
        <p:spPr bwMode="auto">
          <a:xfrm>
            <a:off x="6210300" y="1276966"/>
            <a:ext cx="838200" cy="838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 err="1" smtClean="0"/>
              <a:t>Dest</a:t>
            </a:r>
            <a:r>
              <a:rPr lang="en-US" sz="1600" dirty="0" smtClean="0"/>
              <a:t>. </a:t>
            </a:r>
          </a:p>
          <a:p>
            <a:pPr algn="ctr">
              <a:defRPr/>
            </a:pPr>
            <a:r>
              <a:rPr lang="en-US" sz="1600" dirty="0" smtClean="0"/>
              <a:t>System</a:t>
            </a:r>
            <a:endParaRPr lang="en-US" sz="1600" dirty="0"/>
          </a:p>
        </p:txBody>
      </p:sp>
      <p:sp>
        <p:nvSpPr>
          <p:cNvPr id="31" name="Rectangle 36"/>
          <p:cNvSpPr>
            <a:spLocks noChangeArrowheads="1"/>
          </p:cNvSpPr>
          <p:nvPr/>
        </p:nvSpPr>
        <p:spPr bwMode="auto">
          <a:xfrm>
            <a:off x="379141" y="2356775"/>
            <a:ext cx="8508381" cy="4272646"/>
          </a:xfrm>
          <a:prstGeom prst="rect">
            <a:avLst/>
          </a:prstGeom>
          <a:solidFill>
            <a:srgbClr val="C0C0C0">
              <a:alpha val="4392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4"/>
          <p:cNvSpPr>
            <a:spLocks noChangeArrowheads="1"/>
          </p:cNvSpPr>
          <p:nvPr/>
        </p:nvSpPr>
        <p:spPr bwMode="auto">
          <a:xfrm>
            <a:off x="512507" y="2710555"/>
            <a:ext cx="1126671" cy="381544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r>
              <a:rPr lang="en-US" sz="1400" dirty="0" smtClean="0"/>
              <a:t>Management</a:t>
            </a:r>
          </a:p>
          <a:p>
            <a:pPr algn="ctr">
              <a:defRPr/>
            </a:pPr>
            <a:r>
              <a:rPr lang="en-US" sz="1400" dirty="0" smtClean="0"/>
              <a:t>And</a:t>
            </a:r>
          </a:p>
          <a:p>
            <a:pPr algn="ctr">
              <a:defRPr/>
            </a:pPr>
            <a:r>
              <a:rPr lang="en-US" sz="1400" dirty="0" smtClean="0"/>
              <a:t>Monitoring</a:t>
            </a:r>
          </a:p>
        </p:txBody>
      </p: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1639178" y="5366660"/>
            <a:ext cx="5965417" cy="115933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r>
              <a:rPr lang="en-US" dirty="0" smtClean="0"/>
              <a:t>JMS Queues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06197"/>
          </a:xfrm>
        </p:spPr>
        <p:txBody>
          <a:bodyPr/>
          <a:lstStyle/>
          <a:p>
            <a:r>
              <a:rPr lang="en-US" dirty="0" smtClean="0"/>
              <a:t>High Level Architecture</a:t>
            </a:r>
            <a:endParaRPr lang="en-US" dirty="0"/>
          </a:p>
        </p:txBody>
      </p:sp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639178" y="2710546"/>
            <a:ext cx="5965417" cy="133894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r>
              <a:rPr lang="en-US" dirty="0" smtClean="0"/>
              <a:t>Connectors (SOAP, </a:t>
            </a:r>
            <a:r>
              <a:rPr lang="en-US" dirty="0" err="1" smtClean="0"/>
              <a:t>MLLP,File,Custom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040614" y="3048020"/>
            <a:ext cx="990600" cy="609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Inbound</a:t>
            </a:r>
          </a:p>
        </p:txBody>
      </p:sp>
      <p:sp>
        <p:nvSpPr>
          <p:cNvPr id="41" name="Rectangle 34"/>
          <p:cNvSpPr>
            <a:spLocks noChangeArrowheads="1"/>
          </p:cNvSpPr>
          <p:nvPr/>
        </p:nvSpPr>
        <p:spPr bwMode="auto">
          <a:xfrm>
            <a:off x="2118671" y="1291831"/>
            <a:ext cx="838200" cy="838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/>
              <a:t>Source</a:t>
            </a:r>
          </a:p>
          <a:p>
            <a:pPr algn="ctr">
              <a:defRPr/>
            </a:pPr>
            <a:r>
              <a:rPr lang="en-US" sz="1600" dirty="0"/>
              <a:t>System</a:t>
            </a: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387379" y="2323321"/>
            <a:ext cx="9906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 dirty="0" err="1" smtClean="0"/>
              <a:t>HealthESB</a:t>
            </a:r>
            <a:endParaRPr lang="en-US" sz="1600" b="1" dirty="0"/>
          </a:p>
        </p:txBody>
      </p:sp>
      <p:sp>
        <p:nvSpPr>
          <p:cNvPr id="44" name="Rectangle 41"/>
          <p:cNvSpPr>
            <a:spLocks noChangeArrowheads="1"/>
          </p:cNvSpPr>
          <p:nvPr/>
        </p:nvSpPr>
        <p:spPr bwMode="auto">
          <a:xfrm>
            <a:off x="6069716" y="3113310"/>
            <a:ext cx="1066800" cy="609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Outbound</a:t>
            </a:r>
            <a:endParaRPr lang="en-US" dirty="0"/>
          </a:p>
        </p:txBody>
      </p:sp>
      <p:sp>
        <p:nvSpPr>
          <p:cNvPr id="49" name="Rectangle 46"/>
          <p:cNvSpPr>
            <a:spLocks noChangeArrowheads="1"/>
          </p:cNvSpPr>
          <p:nvPr/>
        </p:nvSpPr>
        <p:spPr bwMode="auto">
          <a:xfrm>
            <a:off x="6222116" y="3189510"/>
            <a:ext cx="1066800" cy="6096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Outbound</a:t>
            </a:r>
            <a:endParaRPr lang="en-US" dirty="0"/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1639178" y="4218242"/>
            <a:ext cx="5965417" cy="101235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r>
              <a:rPr lang="en-US" dirty="0" smtClean="0"/>
              <a:t>Transformers (Java, </a:t>
            </a:r>
            <a:r>
              <a:rPr lang="en-US" dirty="0" err="1" smtClean="0"/>
              <a:t>Javascript</a:t>
            </a:r>
            <a:r>
              <a:rPr lang="en-US" dirty="0" smtClean="0"/>
              <a:t>, TCL) </a:t>
            </a:r>
            <a:endParaRPr lang="en-US" dirty="0"/>
          </a:p>
        </p:txBody>
      </p:sp>
      <p:sp>
        <p:nvSpPr>
          <p:cNvPr id="63" name="Oval 47"/>
          <p:cNvSpPr>
            <a:spLocks noChangeArrowheads="1"/>
          </p:cNvSpPr>
          <p:nvPr/>
        </p:nvSpPr>
        <p:spPr bwMode="auto">
          <a:xfrm>
            <a:off x="2245988" y="57552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4" name="Oval 47"/>
          <p:cNvSpPr>
            <a:spLocks noChangeArrowheads="1"/>
          </p:cNvSpPr>
          <p:nvPr/>
        </p:nvSpPr>
        <p:spPr bwMode="auto">
          <a:xfrm>
            <a:off x="2398388" y="59076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5" name="Rectangle 4"/>
          <p:cNvSpPr>
            <a:spLocks noChangeArrowheads="1"/>
          </p:cNvSpPr>
          <p:nvPr/>
        </p:nvSpPr>
        <p:spPr bwMode="auto">
          <a:xfrm>
            <a:off x="7604595" y="2710555"/>
            <a:ext cx="1126671" cy="3815442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/>
          <a:lstStyle/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r>
              <a:rPr lang="en-US" dirty="0" smtClean="0"/>
              <a:t>JDBC</a:t>
            </a:r>
          </a:p>
          <a:p>
            <a:pPr algn="ctr">
              <a:defRPr/>
            </a:pPr>
            <a:endParaRPr lang="en-US" dirty="0" smtClean="0"/>
          </a:p>
          <a:p>
            <a:pPr algn="ctr">
              <a:defRPr/>
            </a:pPr>
            <a:r>
              <a:rPr lang="en-US" dirty="0" smtClean="0"/>
              <a:t>Database</a:t>
            </a:r>
            <a:endParaRPr lang="en-US" dirty="0"/>
          </a:p>
        </p:txBody>
      </p:sp>
      <p:cxnSp>
        <p:nvCxnSpPr>
          <p:cNvPr id="68" name="Straight Arrow Connector 67"/>
          <p:cNvCxnSpPr>
            <a:stCxn id="41" idx="2"/>
            <a:endCxn id="34" idx="0"/>
          </p:cNvCxnSpPr>
          <p:nvPr/>
        </p:nvCxnSpPr>
        <p:spPr>
          <a:xfrm rot="5400000">
            <a:off x="2077849" y="2588097"/>
            <a:ext cx="917989" cy="18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34" idx="2"/>
            <a:endCxn id="63" idx="0"/>
          </p:cNvCxnSpPr>
          <p:nvPr/>
        </p:nvCxnSpPr>
        <p:spPr>
          <a:xfrm rot="16200000" flipH="1">
            <a:off x="1589805" y="4603729"/>
            <a:ext cx="2097593" cy="2053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34" idx="2"/>
            <a:endCxn id="64" idx="0"/>
          </p:cNvCxnSpPr>
          <p:nvPr/>
        </p:nvCxnSpPr>
        <p:spPr>
          <a:xfrm rot="16200000" flipH="1">
            <a:off x="1589805" y="4603729"/>
            <a:ext cx="2249993" cy="3577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7" name="Rectangle 46"/>
          <p:cNvSpPr>
            <a:spLocks noChangeArrowheads="1"/>
          </p:cNvSpPr>
          <p:nvPr/>
        </p:nvSpPr>
        <p:spPr bwMode="auto">
          <a:xfrm>
            <a:off x="3403853" y="4549696"/>
            <a:ext cx="10668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78" name="Rectangle 46"/>
          <p:cNvSpPr>
            <a:spLocks noChangeArrowheads="1"/>
          </p:cNvSpPr>
          <p:nvPr/>
        </p:nvSpPr>
        <p:spPr bwMode="auto">
          <a:xfrm>
            <a:off x="4623053" y="4549696"/>
            <a:ext cx="1066800" cy="609600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Transform</a:t>
            </a:r>
            <a:endParaRPr lang="en-US" dirty="0"/>
          </a:p>
        </p:txBody>
      </p:sp>
      <p:sp>
        <p:nvSpPr>
          <p:cNvPr id="79" name="Oval 47"/>
          <p:cNvSpPr>
            <a:spLocks noChangeArrowheads="1"/>
          </p:cNvSpPr>
          <p:nvPr/>
        </p:nvSpPr>
        <p:spPr bwMode="auto">
          <a:xfrm>
            <a:off x="5422016" y="57552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0" name="Oval 47"/>
          <p:cNvSpPr>
            <a:spLocks noChangeArrowheads="1"/>
          </p:cNvSpPr>
          <p:nvPr/>
        </p:nvSpPr>
        <p:spPr bwMode="auto">
          <a:xfrm>
            <a:off x="5574416" y="5907613"/>
            <a:ext cx="990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cxnSp>
        <p:nvCxnSpPr>
          <p:cNvPr id="82" name="Straight Arrow Connector 81"/>
          <p:cNvCxnSpPr>
            <a:stCxn id="63" idx="7"/>
            <a:endCxn id="77" idx="2"/>
          </p:cNvCxnSpPr>
          <p:nvPr/>
        </p:nvCxnSpPr>
        <p:spPr>
          <a:xfrm rot="5400000" flipH="1" flipV="1">
            <a:off x="3182949" y="5067865"/>
            <a:ext cx="662872" cy="8457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64" idx="7"/>
            <a:endCxn id="78" idx="2"/>
          </p:cNvCxnSpPr>
          <p:nvPr/>
        </p:nvCxnSpPr>
        <p:spPr>
          <a:xfrm rot="5400000" flipH="1" flipV="1">
            <a:off x="3792549" y="4610665"/>
            <a:ext cx="815272" cy="1912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7" idx="2"/>
            <a:endCxn id="79" idx="1"/>
          </p:cNvCxnSpPr>
          <p:nvPr/>
        </p:nvCxnSpPr>
        <p:spPr>
          <a:xfrm rot="16200000" flipH="1">
            <a:off x="4420733" y="4675815"/>
            <a:ext cx="662872" cy="16298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8" idx="2"/>
            <a:endCxn id="80" idx="1"/>
          </p:cNvCxnSpPr>
          <p:nvPr/>
        </p:nvCxnSpPr>
        <p:spPr>
          <a:xfrm rot="16200000" flipH="1">
            <a:off x="5030333" y="5285415"/>
            <a:ext cx="815272" cy="5630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9" idx="0"/>
            <a:endCxn id="44" idx="1"/>
          </p:cNvCxnSpPr>
          <p:nvPr/>
        </p:nvCxnSpPr>
        <p:spPr>
          <a:xfrm rot="5400000" flipH="1" flipV="1">
            <a:off x="4824965" y="4510462"/>
            <a:ext cx="2337103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0" idx="0"/>
            <a:endCxn id="49" idx="2"/>
          </p:cNvCxnSpPr>
          <p:nvPr/>
        </p:nvCxnSpPr>
        <p:spPr>
          <a:xfrm rot="5400000" flipH="1" flipV="1">
            <a:off x="5358365" y="4510462"/>
            <a:ext cx="2108503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44" idx="0"/>
            <a:endCxn id="61" idx="2"/>
          </p:cNvCxnSpPr>
          <p:nvPr/>
        </p:nvCxnSpPr>
        <p:spPr>
          <a:xfrm rot="5400000" flipH="1" flipV="1">
            <a:off x="6117186" y="2601096"/>
            <a:ext cx="998144" cy="26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Rectangle 50"/>
          <p:cNvSpPr>
            <a:spLocks noChangeArrowheads="1"/>
          </p:cNvSpPr>
          <p:nvPr/>
        </p:nvSpPr>
        <p:spPr bwMode="auto">
          <a:xfrm>
            <a:off x="6362700" y="1429366"/>
            <a:ext cx="838200" cy="838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600" dirty="0" err="1" smtClean="0"/>
              <a:t>Dest</a:t>
            </a:r>
            <a:r>
              <a:rPr lang="en-US" sz="1600" dirty="0" smtClean="0"/>
              <a:t>. </a:t>
            </a:r>
          </a:p>
          <a:p>
            <a:pPr algn="ctr">
              <a:defRPr/>
            </a:pPr>
            <a:r>
              <a:rPr lang="en-US" sz="1600" dirty="0" smtClean="0"/>
              <a:t>System</a:t>
            </a:r>
            <a:endParaRPr lang="en-US" sz="1600" dirty="0"/>
          </a:p>
        </p:txBody>
      </p:sp>
      <p:cxnSp>
        <p:nvCxnSpPr>
          <p:cNvPr id="106" name="Straight Arrow Connector 105"/>
          <p:cNvCxnSpPr>
            <a:stCxn id="49" idx="0"/>
            <a:endCxn id="62" idx="2"/>
          </p:cNvCxnSpPr>
          <p:nvPr/>
        </p:nvCxnSpPr>
        <p:spPr>
          <a:xfrm rot="5400000" flipH="1" flipV="1">
            <a:off x="6307686" y="2715396"/>
            <a:ext cx="921944" cy="262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 Supported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HealthESB</a:t>
            </a:r>
            <a:r>
              <a:rPr lang="en-US" dirty="0" smtClean="0"/>
              <a:t> has been tested in three different configurations: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1. Pure JBoss 7.1.1 utilizing JBoss built in database and JMS running on Windows or Unix (full </a:t>
            </a:r>
            <a:r>
              <a:rPr lang="en-US" dirty="0" err="1" smtClean="0"/>
              <a:t>opensource</a:t>
            </a:r>
            <a:r>
              <a:rPr lang="en-US" dirty="0" smtClean="0"/>
              <a:t> package available @ </a:t>
            </a:r>
            <a:r>
              <a:rPr lang="en-US" dirty="0" smtClean="0">
                <a:hlinkClick r:id="rId2"/>
              </a:rPr>
              <a:t>https://healthesb.com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2. JBoss 7.1.1 utilizing Oracle database and JMS running on Windows or Unix</a:t>
            </a:r>
          </a:p>
          <a:p>
            <a:pPr lvl="1"/>
            <a:r>
              <a:rPr lang="en-US" dirty="0" smtClean="0"/>
              <a:t>3. </a:t>
            </a:r>
            <a:r>
              <a:rPr lang="en-US" dirty="0" err="1" smtClean="0"/>
              <a:t>Weblogic</a:t>
            </a:r>
            <a:r>
              <a:rPr lang="en-US" dirty="0" smtClean="0"/>
              <a:t> 10.3 app server with Oracle database running on Windows or Unix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944408" cy="1653988"/>
          </a:xfrm>
        </p:spPr>
        <p:txBody>
          <a:bodyPr/>
          <a:lstStyle/>
          <a:p>
            <a:r>
              <a:rPr lang="en-US" dirty="0" err="1" smtClean="0"/>
              <a:t>HealthESB</a:t>
            </a:r>
            <a:r>
              <a:rPr lang="en-US" dirty="0" smtClean="0"/>
              <a:t> Management &amp;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HealthESB</a:t>
            </a:r>
            <a:r>
              <a:rPr lang="en-US" dirty="0" smtClean="0"/>
              <a:t> management is performed in different ways, including:</a:t>
            </a:r>
          </a:p>
          <a:p>
            <a:pPr>
              <a:buNone/>
            </a:pPr>
            <a:endParaRPr lang="en-US" dirty="0" smtClean="0"/>
          </a:p>
          <a:p>
            <a:pPr marL="860425" lvl="1" indent="-457200">
              <a:buFont typeface="+mj-lt"/>
              <a:buAutoNum type="arabicPeriod"/>
            </a:pPr>
            <a:r>
              <a:rPr lang="en-US" dirty="0" smtClean="0"/>
              <a:t>Mail alerts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dirty="0" smtClean="0"/>
              <a:t>Application server console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dirty="0" smtClean="0"/>
              <a:t>Command line tools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dirty="0" err="1" smtClean="0"/>
              <a:t>HealthESB</a:t>
            </a:r>
            <a:r>
              <a:rPr lang="en-US" dirty="0" smtClean="0"/>
              <a:t> web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341</TotalTime>
  <Words>309</Words>
  <Application>Microsoft Macintosh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Orbit</vt:lpstr>
      <vt:lpstr>HealthESB</vt:lpstr>
      <vt:lpstr>What is HealthESB?</vt:lpstr>
      <vt:lpstr>HealthESB Features</vt:lpstr>
      <vt:lpstr>High Level Architecture</vt:lpstr>
      <vt:lpstr>Platforms Supported</vt:lpstr>
      <vt:lpstr>HealthESB Management &amp; Monitoring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jXP</dc:title>
  <dc:subject>Management and Monitoring</dc:subject>
  <dc:creator>Karl Weller</dc:creator>
  <cp:lastModifiedBy>Karl Weller</cp:lastModifiedBy>
  <cp:revision>45</cp:revision>
  <dcterms:created xsi:type="dcterms:W3CDTF">2011-05-11T16:00:11Z</dcterms:created>
  <dcterms:modified xsi:type="dcterms:W3CDTF">2013-05-26T22:09:52Z</dcterms:modified>
</cp:coreProperties>
</file>